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8" r:id="rId3"/>
    <p:sldId id="260" r:id="rId4"/>
    <p:sldId id="265" r:id="rId5"/>
    <p:sldId id="261" r:id="rId6"/>
    <p:sldId id="264" r:id="rId7"/>
    <p:sldId id="268"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3868767"/>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25603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93687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51400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71781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87567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61856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5181539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767468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850659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4673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0003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27452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87505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83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78107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9034448"/>
      </p:ext>
    </p:extLst>
  </p:cSld>
  <p:clrMapOvr>
    <a:masterClrMapping/>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880298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057411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D6E9DEC-419B-4CC5-A080-3B06BD5A8291}" type="datetimeFigureOut">
              <a:rPr lang="en-US" smtClean="0"/>
              <a:t>10/13/2018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23201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dirty="0"/>
              <a:t>Coursaera Capstone Project</a:t>
            </a:r>
          </a:p>
        </p:txBody>
      </p:sp>
      <p:sp>
        <p:nvSpPr>
          <p:cNvPr id="3" name="Subtítulo 2"/>
          <p:cNvSpPr>
            <a:spLocks noGrp="1"/>
          </p:cNvSpPr>
          <p:nvPr>
            <p:ph type="subTitle" idx="1"/>
          </p:nvPr>
        </p:nvSpPr>
        <p:spPr/>
        <p:txBody>
          <a:bodyPr/>
          <a:lstStyle/>
          <a:p>
            <a:r>
              <a:rPr lang="es-CO" dirty="0" err="1"/>
              <a:t>The</a:t>
            </a:r>
            <a:r>
              <a:rPr lang="es-CO" dirty="0"/>
              <a:t> </a:t>
            </a:r>
            <a:r>
              <a:rPr lang="es-CO" dirty="0" err="1"/>
              <a:t>Battle</a:t>
            </a:r>
            <a:r>
              <a:rPr lang="es-CO" dirty="0"/>
              <a:t> of </a:t>
            </a:r>
            <a:r>
              <a:rPr lang="es-CO" dirty="0" err="1"/>
              <a:t>the</a:t>
            </a:r>
            <a:r>
              <a:rPr lang="es-CO" dirty="0"/>
              <a:t> </a:t>
            </a:r>
            <a:r>
              <a:rPr lang="es-CO" dirty="0" err="1"/>
              <a:t>Neigborhoods</a:t>
            </a:r>
            <a:endParaRPr lang="es-CO" dirty="0"/>
          </a:p>
        </p:txBody>
      </p:sp>
    </p:spTree>
    <p:extLst>
      <p:ext uri="{BB962C8B-B14F-4D97-AF65-F5344CB8AC3E}">
        <p14:creationId xmlns:p14="http://schemas.microsoft.com/office/powerpoint/2010/main" val="226542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87062" y="650448"/>
            <a:ext cx="8689976" cy="1366887"/>
          </a:xfrm>
        </p:spPr>
        <p:txBody>
          <a:bodyPr>
            <a:normAutofit fontScale="90000"/>
          </a:bodyPr>
          <a:lstStyle/>
          <a:p>
            <a:r>
              <a:rPr lang="en-US" b="1" dirty="0"/>
              <a:t>Introduction And problem Description</a:t>
            </a:r>
            <a:br>
              <a:rPr lang="es-CO" dirty="0"/>
            </a:br>
            <a:endParaRPr lang="es-CO" dirty="0"/>
          </a:p>
        </p:txBody>
      </p:sp>
      <p:sp>
        <p:nvSpPr>
          <p:cNvPr id="5" name="Subtitle 4">
            <a:extLst>
              <a:ext uri="{FF2B5EF4-FFF2-40B4-BE49-F238E27FC236}">
                <a16:creationId xmlns:a16="http://schemas.microsoft.com/office/drawing/2014/main" id="{B7BF3AE5-82D2-4C96-B187-0148CA1DFDF5}"/>
              </a:ext>
            </a:extLst>
          </p:cNvPr>
          <p:cNvSpPr>
            <a:spLocks noGrp="1"/>
          </p:cNvSpPr>
          <p:nvPr>
            <p:ph type="subTitle" idx="1"/>
          </p:nvPr>
        </p:nvSpPr>
        <p:spPr>
          <a:xfrm>
            <a:off x="838986" y="1602558"/>
            <a:ext cx="9602002" cy="3655242"/>
          </a:xfrm>
        </p:spPr>
        <p:txBody>
          <a:bodyPr>
            <a:normAutofit/>
          </a:bodyPr>
          <a:lstStyle/>
          <a:p>
            <a:pPr algn="l"/>
            <a:r>
              <a:rPr lang="en-IN" dirty="0">
                <a:solidFill>
                  <a:schemeClr val="tx1"/>
                </a:solidFill>
              </a:rPr>
              <a:t>The surroundings of Lawrence park neighbourhood appears to have a lot of schools and universities. </a:t>
            </a:r>
          </a:p>
          <a:p>
            <a:pPr algn="l"/>
            <a:r>
              <a:rPr lang="en-IN" dirty="0">
                <a:solidFill>
                  <a:schemeClr val="tx1"/>
                </a:solidFill>
              </a:rPr>
              <a:t>This implies that there are a lot of young people residing or moving in and out of this neighbourhood and there might be a demand for business that are aimed towards the younger generation. </a:t>
            </a:r>
          </a:p>
          <a:p>
            <a:pPr algn="l"/>
            <a:r>
              <a:rPr lang="en-IN" dirty="0">
                <a:solidFill>
                  <a:schemeClr val="tx1"/>
                </a:solidFill>
              </a:rPr>
              <a:t>The problem description here is what kind of business can a businessman undertake in this neighbourhood</a:t>
            </a:r>
          </a:p>
        </p:txBody>
      </p:sp>
    </p:spTree>
    <p:extLst>
      <p:ext uri="{BB962C8B-B14F-4D97-AF65-F5344CB8AC3E}">
        <p14:creationId xmlns:p14="http://schemas.microsoft.com/office/powerpoint/2010/main" val="1934978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6744" y="1"/>
            <a:ext cx="8354522" cy="1432874"/>
          </a:xfrm>
        </p:spPr>
        <p:txBody>
          <a:bodyPr/>
          <a:lstStyle/>
          <a:p>
            <a:r>
              <a:rPr lang="en-US" b="1" dirty="0"/>
              <a:t>Data</a:t>
            </a:r>
            <a:br>
              <a:rPr lang="es-CO" dirty="0"/>
            </a:br>
            <a:endParaRPr lang="es-CO" dirty="0"/>
          </a:p>
        </p:txBody>
      </p:sp>
      <p:sp>
        <p:nvSpPr>
          <p:cNvPr id="3" name="Subtítulo 2"/>
          <p:cNvSpPr>
            <a:spLocks noGrp="1"/>
          </p:cNvSpPr>
          <p:nvPr>
            <p:ph type="subTitle" idx="1"/>
          </p:nvPr>
        </p:nvSpPr>
        <p:spPr>
          <a:xfrm>
            <a:off x="281709" y="921447"/>
            <a:ext cx="11628582" cy="2410690"/>
          </a:xfrm>
        </p:spPr>
        <p:txBody>
          <a:bodyPr>
            <a:normAutofit fontScale="92500" lnSpcReduction="20000"/>
          </a:bodyPr>
          <a:lstStyle/>
          <a:p>
            <a:pPr algn="l"/>
            <a:r>
              <a:rPr lang="en-IN" dirty="0">
                <a:solidFill>
                  <a:schemeClr val="tx1"/>
                </a:solidFill>
              </a:rPr>
              <a:t>The data required is available on the Wikipedia page and foursquare API can be used.</a:t>
            </a:r>
          </a:p>
          <a:p>
            <a:pPr algn="l"/>
            <a:r>
              <a:rPr lang="en-IN" dirty="0">
                <a:solidFill>
                  <a:schemeClr val="tx1"/>
                </a:solidFill>
                <a:hlinkClick r:id="rId2">
                  <a:extLst>
                    <a:ext uri="{A12FA001-AC4F-418D-AE19-62706E023703}">
                      <ahyp:hlinkClr xmlns:ahyp="http://schemas.microsoft.com/office/drawing/2018/hyperlinkcolor" val="tx"/>
                    </a:ext>
                  </a:extLst>
                </a:hlinkClick>
              </a:rPr>
              <a:t>https://en.wikipedia.org/wiki/List_of_postal_codes_of_Canada:_M</a:t>
            </a:r>
            <a:endParaRPr lang="en-IN" dirty="0">
              <a:solidFill>
                <a:schemeClr val="tx1"/>
              </a:solidFill>
            </a:endParaRPr>
          </a:p>
          <a:p>
            <a:pPr algn="l"/>
            <a:endParaRPr lang="en-IN" dirty="0">
              <a:solidFill>
                <a:schemeClr val="tx1"/>
              </a:solidFill>
            </a:endParaRPr>
          </a:p>
          <a:p>
            <a:pPr algn="l"/>
            <a:r>
              <a:rPr lang="en-US" dirty="0">
                <a:solidFill>
                  <a:schemeClr val="tx1"/>
                </a:solidFill>
              </a:rPr>
              <a:t>Using the data available in trusted sources, I will be conducting clustering and neighborhood based analysis leveraging primarily Foursquare APIs and tools such as KNN and relevant unsupervised learning methods to deliver recommendations options.</a:t>
            </a:r>
            <a:endParaRPr lang="en-IN" dirty="0">
              <a:solidFill>
                <a:schemeClr val="tx1"/>
              </a:solidFill>
            </a:endParaRPr>
          </a:p>
          <a:p>
            <a:pPr algn="l"/>
            <a:endParaRPr lang="es-CO" dirty="0">
              <a:solidFill>
                <a:schemeClr val="tx1"/>
              </a:solidFill>
            </a:endParaRPr>
          </a:p>
        </p:txBody>
      </p:sp>
    </p:spTree>
    <p:extLst>
      <p:ext uri="{BB962C8B-B14F-4D97-AF65-F5344CB8AC3E}">
        <p14:creationId xmlns:p14="http://schemas.microsoft.com/office/powerpoint/2010/main" val="74708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METHODOLOGY</a:t>
            </a:r>
            <a:br>
              <a:rPr lang="es-CO" dirty="0"/>
            </a:br>
            <a:endParaRPr lang="es-CO" dirty="0"/>
          </a:p>
        </p:txBody>
      </p:sp>
      <p:sp>
        <p:nvSpPr>
          <p:cNvPr id="3" name="Marcador de contenido 2"/>
          <p:cNvSpPr>
            <a:spLocks noGrp="1"/>
          </p:cNvSpPr>
          <p:nvPr>
            <p:ph idx="1"/>
          </p:nvPr>
        </p:nvSpPr>
        <p:spPr>
          <a:xfrm>
            <a:off x="680321" y="2290618"/>
            <a:ext cx="10551097" cy="4063999"/>
          </a:xfrm>
        </p:spPr>
        <p:txBody>
          <a:bodyPr>
            <a:normAutofit fontScale="55000" lnSpcReduction="20000"/>
          </a:bodyPr>
          <a:lstStyle/>
          <a:p>
            <a:r>
              <a:rPr lang="en-US" sz="2800" dirty="0"/>
              <a:t>Using the list of neighborhoods, we connect to the Foursquare API to gather information about venues inside near of Central Toronto borough.  We take the radius to be 1000 meter. It means that we have asked Foursquare to find venues that are at most 1000 meter far from Central Toronto borough.</a:t>
            </a:r>
          </a:p>
          <a:p>
            <a:pPr marL="0" indent="0">
              <a:buNone/>
            </a:pPr>
            <a:endParaRPr lang="en-US" sz="2800" dirty="0"/>
          </a:p>
          <a:p>
            <a:r>
              <a:rPr lang="en-US" sz="2800" dirty="0"/>
              <a:t>Processing the Data and Creating a Data Frame for All the Venues inside the Central Toronto borough.  This actions are working with language Python.</a:t>
            </a:r>
          </a:p>
          <a:p>
            <a:endParaRPr lang="en-US" sz="2800" dirty="0"/>
          </a:p>
          <a:p>
            <a:r>
              <a:rPr lang="en-US" sz="2800" dirty="0"/>
              <a:t>When the data is completely ordered, we will perform processing on that raw data to find our desirable features for each venue. Our main feature is the category of that venue. After this stage, the column "Venue's Category" will be One-hot encoded and different venues will have different feature-columns. After On-hot encoding we will integrate all venues columns to one column and joint columns to "Total Joints" column. After applying k-Means Clustering of Machine Learning Techniques.</a:t>
            </a:r>
          </a:p>
          <a:p>
            <a:endParaRPr lang="en-US" dirty="0"/>
          </a:p>
          <a:p>
            <a:endParaRPr lang="es-CO" dirty="0"/>
          </a:p>
        </p:txBody>
      </p:sp>
    </p:spTree>
    <p:extLst>
      <p:ext uri="{BB962C8B-B14F-4D97-AF65-F5344CB8AC3E}">
        <p14:creationId xmlns:p14="http://schemas.microsoft.com/office/powerpoint/2010/main" val="378097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74" y="-7523"/>
            <a:ext cx="10364451" cy="1596177"/>
          </a:xfrm>
        </p:spPr>
        <p:txBody>
          <a:bodyPr/>
          <a:lstStyle/>
          <a:p>
            <a:r>
              <a:rPr lang="es-CO" dirty="0"/>
              <a:t>TABLE OF DATA AND MAP</a:t>
            </a:r>
          </a:p>
        </p:txBody>
      </p:sp>
      <p:pic>
        <p:nvPicPr>
          <p:cNvPr id="5" name="Marcador de contenido 4"/>
          <p:cNvPicPr>
            <a:picLocks noGrp="1"/>
          </p:cNvPicPr>
          <p:nvPr>
            <p:ph sz="half" idx="1"/>
          </p:nvPr>
        </p:nvPicPr>
        <p:blipFill rotWithShape="1">
          <a:blip r:embed="rId2"/>
          <a:srcRect t="20787" b="30120"/>
          <a:stretch/>
        </p:blipFill>
        <p:spPr bwMode="auto">
          <a:xfrm>
            <a:off x="0" y="1588654"/>
            <a:ext cx="5378450" cy="5269345"/>
          </a:xfrm>
          <a:prstGeom prst="rect">
            <a:avLst/>
          </a:prstGeom>
          <a:ln>
            <a:noFill/>
          </a:ln>
          <a:extLst>
            <a:ext uri="{53640926-AAD7-44D8-BBD7-CCE9431645EC}">
              <a14:shadowObscured xmlns:a14="http://schemas.microsoft.com/office/drawing/2010/main"/>
            </a:ext>
          </a:extLst>
        </p:spPr>
      </p:pic>
      <p:pic>
        <p:nvPicPr>
          <p:cNvPr id="6" name="Marcador de contenido 5"/>
          <p:cNvPicPr>
            <a:picLocks noGrp="1"/>
          </p:cNvPicPr>
          <p:nvPr>
            <p:ph sz="half" idx="2"/>
          </p:nvPr>
        </p:nvPicPr>
        <p:blipFill rotWithShape="1">
          <a:blip r:embed="rId3"/>
          <a:srcRect l="13537" t="25278" r="9206" b="3579"/>
          <a:stretch/>
        </p:blipFill>
        <p:spPr bwMode="auto">
          <a:xfrm>
            <a:off x="7392971" y="1206631"/>
            <a:ext cx="4160838" cy="2722493"/>
          </a:xfrm>
          <a:prstGeom prst="rect">
            <a:avLst/>
          </a:prstGeom>
          <a:ln>
            <a:noFill/>
          </a:ln>
          <a:extLst>
            <a:ext uri="{53640926-AAD7-44D8-BBD7-CCE9431645EC}">
              <a14:shadowObscured xmlns:a14="http://schemas.microsoft.com/office/drawing/2010/main"/>
            </a:ext>
          </a:extLst>
        </p:spPr>
      </p:pic>
      <p:pic>
        <p:nvPicPr>
          <p:cNvPr id="7" name="Marcador de contenido 7">
            <a:extLst>
              <a:ext uri="{FF2B5EF4-FFF2-40B4-BE49-F238E27FC236}">
                <a16:creationId xmlns:a16="http://schemas.microsoft.com/office/drawing/2014/main" id="{DCDE268E-8FE5-4F4C-AEBC-B28326EB3E98}"/>
              </a:ext>
            </a:extLst>
          </p:cNvPr>
          <p:cNvPicPr>
            <a:picLocks/>
          </p:cNvPicPr>
          <p:nvPr/>
        </p:nvPicPr>
        <p:blipFill rotWithShape="1">
          <a:blip r:embed="rId4"/>
          <a:srcRect l="3115" t="8824" b="5788"/>
          <a:stretch/>
        </p:blipFill>
        <p:spPr bwMode="auto">
          <a:xfrm>
            <a:off x="7522589" y="4251489"/>
            <a:ext cx="4031220" cy="19984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282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CENTRAL TORONTO BOROUGH USING FOURSQUARE</a:t>
            </a:r>
          </a:p>
        </p:txBody>
      </p:sp>
      <p:pic>
        <p:nvPicPr>
          <p:cNvPr id="4" name="Marcador de contenido 3"/>
          <p:cNvPicPr>
            <a:picLocks noGrp="1"/>
          </p:cNvPicPr>
          <p:nvPr>
            <p:ph idx="1"/>
          </p:nvPr>
        </p:nvPicPr>
        <p:blipFill rotWithShape="1">
          <a:blip r:embed="rId2"/>
          <a:srcRect t="9336" b="8076"/>
          <a:stretch/>
        </p:blipFill>
        <p:spPr bwMode="auto">
          <a:xfrm>
            <a:off x="3052234" y="2686639"/>
            <a:ext cx="6087532" cy="2828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014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74" y="160256"/>
            <a:ext cx="10364451" cy="423601"/>
          </a:xfrm>
        </p:spPr>
        <p:txBody>
          <a:bodyPr>
            <a:normAutofit fontScale="90000"/>
          </a:bodyPr>
          <a:lstStyle/>
          <a:p>
            <a:r>
              <a:rPr lang="es-CO" dirty="0"/>
              <a:t>RESULT</a:t>
            </a:r>
          </a:p>
        </p:txBody>
      </p:sp>
      <p:sp>
        <p:nvSpPr>
          <p:cNvPr id="3" name="Marcador de contenido 2"/>
          <p:cNvSpPr>
            <a:spLocks noGrp="1"/>
          </p:cNvSpPr>
          <p:nvPr>
            <p:ph idx="1"/>
          </p:nvPr>
        </p:nvSpPr>
        <p:spPr>
          <a:xfrm>
            <a:off x="913773" y="726829"/>
            <a:ext cx="10364452" cy="3424107"/>
          </a:xfrm>
        </p:spPr>
        <p:txBody>
          <a:bodyPr>
            <a:normAutofit/>
          </a:bodyPr>
          <a:lstStyle/>
          <a:p>
            <a:r>
              <a:rPr lang="en-US" dirty="0"/>
              <a:t>There are two Neighborhood in Central Toronto Borough, Lawrence Park and Davis Ville North.</a:t>
            </a:r>
            <a:endParaRPr lang="es-CO" dirty="0"/>
          </a:p>
          <a:p>
            <a:r>
              <a:rPr lang="en-US" dirty="0"/>
              <a:t>There are 9 venues in Central Toronto Borough.</a:t>
            </a:r>
            <a:endParaRPr lang="es-CO" dirty="0"/>
          </a:p>
          <a:p>
            <a:r>
              <a:rPr lang="en-US" dirty="0"/>
              <a:t>There are not American Restaurant, Arcade, Art and Crafts Store, Asian Restaurant, Shop, Bakery, Bank.</a:t>
            </a:r>
            <a:endParaRPr lang="es-CO" dirty="0"/>
          </a:p>
          <a:p>
            <a:endParaRPr lang="es-CO" dirty="0"/>
          </a:p>
        </p:txBody>
      </p:sp>
      <p:pic>
        <p:nvPicPr>
          <p:cNvPr id="4" name="Picture 3">
            <a:extLst>
              <a:ext uri="{FF2B5EF4-FFF2-40B4-BE49-F238E27FC236}">
                <a16:creationId xmlns:a16="http://schemas.microsoft.com/office/drawing/2014/main" id="{1C0CE8EB-9640-4EC5-B622-A4097131AEF6}"/>
              </a:ext>
            </a:extLst>
          </p:cNvPr>
          <p:cNvPicPr>
            <a:picLocks noChangeAspect="1"/>
          </p:cNvPicPr>
          <p:nvPr/>
        </p:nvPicPr>
        <p:blipFill>
          <a:blip r:embed="rId2"/>
          <a:stretch>
            <a:fillRect/>
          </a:stretch>
        </p:blipFill>
        <p:spPr>
          <a:xfrm>
            <a:off x="1955602" y="2836444"/>
            <a:ext cx="8844110" cy="3977564"/>
          </a:xfrm>
          <a:prstGeom prst="rect">
            <a:avLst/>
          </a:prstGeom>
        </p:spPr>
      </p:pic>
    </p:spTree>
    <p:extLst>
      <p:ext uri="{BB962C8B-B14F-4D97-AF65-F5344CB8AC3E}">
        <p14:creationId xmlns:p14="http://schemas.microsoft.com/office/powerpoint/2010/main" val="3002654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CONCLUSION</a:t>
            </a:r>
          </a:p>
        </p:txBody>
      </p:sp>
      <p:sp>
        <p:nvSpPr>
          <p:cNvPr id="3" name="Marcador de contenido 2"/>
          <p:cNvSpPr>
            <a:spLocks noGrp="1"/>
          </p:cNvSpPr>
          <p:nvPr>
            <p:ph idx="1"/>
          </p:nvPr>
        </p:nvSpPr>
        <p:spPr/>
        <p:txBody>
          <a:bodyPr/>
          <a:lstStyle/>
          <a:p>
            <a:pPr algn="just"/>
            <a:r>
              <a:rPr lang="en-US" dirty="0"/>
              <a:t>Based on the analysis we can see THAT THERE IS NO ARCADE in the neighborhood, hence A BUSINESS RELATED TO ARCADE can be undertaken in the </a:t>
            </a:r>
            <a:r>
              <a:rPr lang="en-US" dirty="0" err="1"/>
              <a:t>lawerence</a:t>
            </a:r>
            <a:r>
              <a:rPr lang="en-US"/>
              <a:t> park area.</a:t>
            </a:r>
            <a:endParaRPr lang="es-CO" dirty="0"/>
          </a:p>
        </p:txBody>
      </p:sp>
    </p:spTree>
    <p:extLst>
      <p:ext uri="{BB962C8B-B14F-4D97-AF65-F5344CB8AC3E}">
        <p14:creationId xmlns:p14="http://schemas.microsoft.com/office/powerpoint/2010/main" val="1270890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664</TotalTime>
  <Words>414</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Tw Cen MT</vt:lpstr>
      <vt:lpstr>Droplet</vt:lpstr>
      <vt:lpstr>Coursaera Capstone Project</vt:lpstr>
      <vt:lpstr>Introduction And problem Description </vt:lpstr>
      <vt:lpstr>Data </vt:lpstr>
      <vt:lpstr>METHODOLOGY </vt:lpstr>
      <vt:lpstr>TABLE OF DATA AND MAP</vt:lpstr>
      <vt:lpstr>CENTRAL TORONTO BOROUGH USING FOURSQUARE</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Personal</dc:creator>
  <cp:lastModifiedBy>Shushmitha Natarajan</cp:lastModifiedBy>
  <cp:revision>30</cp:revision>
  <dcterms:created xsi:type="dcterms:W3CDTF">2018-10-11T13:09:54Z</dcterms:created>
  <dcterms:modified xsi:type="dcterms:W3CDTF">2018-10-13T10:03:09Z</dcterms:modified>
</cp:coreProperties>
</file>